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  <p:sldMasterId id="2147483797" r:id="rId2"/>
  </p:sldMasterIdLst>
  <p:notesMasterIdLst>
    <p:notesMasterId r:id="rId33"/>
  </p:notesMasterIdLst>
  <p:handoutMasterIdLst>
    <p:handoutMasterId r:id="rId34"/>
  </p:handoutMasterIdLst>
  <p:sldIdLst>
    <p:sldId id="419" r:id="rId3"/>
    <p:sldId id="259" r:id="rId4"/>
    <p:sldId id="260" r:id="rId5"/>
    <p:sldId id="263" r:id="rId6"/>
    <p:sldId id="387" r:id="rId7"/>
    <p:sldId id="421" r:id="rId8"/>
    <p:sldId id="415" r:id="rId9"/>
    <p:sldId id="388" r:id="rId10"/>
    <p:sldId id="389" r:id="rId11"/>
    <p:sldId id="390" r:id="rId12"/>
    <p:sldId id="391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4" r:id="rId23"/>
    <p:sldId id="412" r:id="rId24"/>
    <p:sldId id="405" r:id="rId25"/>
    <p:sldId id="406" r:id="rId26"/>
    <p:sldId id="407" r:id="rId27"/>
    <p:sldId id="408" r:id="rId28"/>
    <p:sldId id="417" r:id="rId29"/>
    <p:sldId id="416" r:id="rId30"/>
    <p:sldId id="409" r:id="rId31"/>
    <p:sldId id="420" r:id="rId32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00"/>
    <a:srgbClr val="AF220B"/>
    <a:srgbClr val="AC0E34"/>
    <a:srgbClr val="FDEEE9"/>
    <a:srgbClr val="FADACE"/>
    <a:srgbClr val="FCE0E7"/>
    <a:srgbClr val="F69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5" autoAdjust="0"/>
    <p:restoredTop sz="95606" autoAdjust="0"/>
  </p:normalViewPr>
  <p:slideViewPr>
    <p:cSldViewPr>
      <p:cViewPr varScale="1">
        <p:scale>
          <a:sx n="77" d="100"/>
          <a:sy n="77" d="100"/>
        </p:scale>
        <p:origin x="13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4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al__ma_Sayfas_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172821198392E-2"/>
          <c:y val="0.17149798907851441"/>
          <c:w val="0.88461661521853752"/>
          <c:h val="0.59178883555262007"/>
        </c:manualLayout>
      </c:layout>
      <c:lineChart>
        <c:grouping val="standard"/>
        <c:varyColors val="0"/>
        <c:ser>
          <c:idx val="0"/>
          <c:order val="0"/>
          <c:tx>
            <c:strRef>
              <c:f>Sayfa1!$B$6</c:f>
              <c:strCache>
                <c:ptCount val="1"/>
                <c:pt idx="0">
                  <c:v>Önceden Tedavi Görmüş Olgu Hızı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339966"/>
              </a:solidFill>
              <a:ln>
                <a:solidFill>
                  <a:srgbClr val="339966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Sayfa1!$A$7:$A$19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Sayfa1!$B$7:$B$19</c:f>
              <c:numCache>
                <c:formatCode>0.0</c:formatCode>
                <c:ptCount val="13"/>
                <c:pt idx="0">
                  <c:v>2.5878391310901718</c:v>
                </c:pt>
                <c:pt idx="1">
                  <c:v>2.8423933066370171</c:v>
                </c:pt>
                <c:pt idx="2">
                  <c:v>2.7101593262008401</c:v>
                </c:pt>
                <c:pt idx="3">
                  <c:v>2.3658677435186832</c:v>
                </c:pt>
                <c:pt idx="4">
                  <c:v>2.0107133674760456</c:v>
                </c:pt>
                <c:pt idx="5">
                  <c:v>1.8555948925998496</c:v>
                </c:pt>
                <c:pt idx="6">
                  <c:v>1.6888756717044631</c:v>
                </c:pt>
                <c:pt idx="7">
                  <c:v>1.5285468554617729</c:v>
                </c:pt>
                <c:pt idx="8">
                  <c:v>1.3786741208806861</c:v>
                </c:pt>
                <c:pt idx="9">
                  <c:v>1.447952777536381</c:v>
                </c:pt>
                <c:pt idx="10">
                  <c:v>1.230616004081124</c:v>
                </c:pt>
                <c:pt idx="11">
                  <c:v>1.2215768662960063</c:v>
                </c:pt>
                <c:pt idx="12">
                  <c:v>1.2215768662960063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21-42E0-AB49-822C965CD9F0}"/>
            </c:ext>
          </c:extLst>
        </c:ser>
        <c:ser>
          <c:idx val="1"/>
          <c:order val="1"/>
          <c:tx>
            <c:strRef>
              <c:f>Sayfa1!$C$6</c:f>
              <c:strCache>
                <c:ptCount val="1"/>
                <c:pt idx="0">
                  <c:v>Yeni Olgu Hızı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Sayfa1!$A$7:$A$19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Sayfa1!$C$7:$C$19</c:f>
              <c:numCache>
                <c:formatCode>0.0</c:formatCode>
                <c:ptCount val="13"/>
                <c:pt idx="0">
                  <c:v>27.233303717920307</c:v>
                </c:pt>
                <c:pt idx="1">
                  <c:v>26.594016891158855</c:v>
                </c:pt>
                <c:pt idx="2">
                  <c:v>25.190456340395784</c:v>
                </c:pt>
                <c:pt idx="3">
                  <c:v>23.434954717123595</c:v>
                </c:pt>
                <c:pt idx="4">
                  <c:v>21.971763685860587</c:v>
                </c:pt>
                <c:pt idx="5">
                  <c:v>20.594661735631224</c:v>
                </c:pt>
                <c:pt idx="6">
                  <c:v>19.293597907260892</c:v>
                </c:pt>
                <c:pt idx="7">
                  <c:v>17.896956478092644</c:v>
                </c:pt>
                <c:pt idx="8">
                  <c:v>16.111052735211196</c:v>
                </c:pt>
                <c:pt idx="9">
                  <c:v>15.770458118358466</c:v>
                </c:pt>
                <c:pt idx="10">
                  <c:v>14.989639521330762</c:v>
                </c:pt>
                <c:pt idx="11">
                  <c:v>14.335674363239905</c:v>
                </c:pt>
                <c:pt idx="12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21-42E0-AB49-822C965CD9F0}"/>
            </c:ext>
          </c:extLst>
        </c:ser>
        <c:ser>
          <c:idx val="2"/>
          <c:order val="2"/>
          <c:tx>
            <c:strRef>
              <c:f>Sayfa1!$D$6</c:f>
              <c:strCache>
                <c:ptCount val="1"/>
                <c:pt idx="0">
                  <c:v>Toplam Olgu Hızı</c:v>
                </c:pt>
              </c:strCache>
            </c:strRef>
          </c:tx>
          <c:spPr>
            <a:ln w="25400">
              <a:solidFill>
                <a:srgbClr val="3366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3366FF"/>
              </a:solidFill>
              <a:ln>
                <a:solidFill>
                  <a:srgbClr val="3366FF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Sayfa1!$A$7:$A$19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Sayfa1!$D$7:$D$19</c:f>
              <c:numCache>
                <c:formatCode>0.0</c:formatCode>
                <c:ptCount val="13"/>
                <c:pt idx="0">
                  <c:v>29.821142849010478</c:v>
                </c:pt>
                <c:pt idx="1">
                  <c:v>29.436410197795873</c:v>
                </c:pt>
                <c:pt idx="2">
                  <c:v>27.900615666596629</c:v>
                </c:pt>
                <c:pt idx="3">
                  <c:v>25.80082246064228</c:v>
                </c:pt>
                <c:pt idx="4">
                  <c:v>23.982477053336634</c:v>
                </c:pt>
                <c:pt idx="5">
                  <c:v>22.450256628231074</c:v>
                </c:pt>
                <c:pt idx="6">
                  <c:v>20.982473578965358</c:v>
                </c:pt>
                <c:pt idx="7">
                  <c:v>19.425503333554417</c:v>
                </c:pt>
                <c:pt idx="8">
                  <c:v>17.489726856091881</c:v>
                </c:pt>
                <c:pt idx="9">
                  <c:v>17.218410895894849</c:v>
                </c:pt>
                <c:pt idx="10">
                  <c:v>16.220255525411886</c:v>
                </c:pt>
                <c:pt idx="11">
                  <c:v>15.557251229535908</c:v>
                </c:pt>
                <c:pt idx="12">
                  <c:v>14.9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021-42E0-AB49-822C965CD9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953024"/>
        <c:axId val="49635904"/>
      </c:lineChart>
      <c:catAx>
        <c:axId val="6195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Yıl</a:t>
                </a:r>
              </a:p>
            </c:rich>
          </c:tx>
          <c:layout>
            <c:manualLayout>
              <c:xMode val="edge"/>
              <c:yMode val="edge"/>
              <c:x val="0.84790951059790842"/>
              <c:y val="0.8387734945454092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49635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635904"/>
        <c:scaling>
          <c:orientation val="minMax"/>
          <c:max val="35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tr-TR"/>
                  <a:t>Olgu Hızı (100.000'de)</a:t>
                </a:r>
              </a:p>
            </c:rich>
          </c:tx>
          <c:layout>
            <c:manualLayout>
              <c:xMode val="edge"/>
              <c:yMode val="edge"/>
              <c:x val="2.5348564667647643E-2"/>
              <c:y val="0.3071027851376397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tr-TR"/>
          </a:p>
        </c:txPr>
        <c:crossAx val="61953024"/>
        <c:crosses val="autoZero"/>
        <c:crossBetween val="between"/>
      </c:valAx>
      <c:spPr>
        <a:solidFill>
          <a:srgbClr val="FFFFFF"/>
        </a:solidFill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208544873694528"/>
          <c:y val="0.91457396080810127"/>
          <c:w val="0.7189728958630528"/>
          <c:h val="5.26317622619447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 Tur"/>
          <a:ea typeface="Arial Tur"/>
          <a:cs typeface="Arial Tur"/>
        </a:defRPr>
      </a:pPr>
      <a:endParaRPr lang="tr-TR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154FF0-891F-4823-B1E1-B8DB12EBF545}" type="datetimeFigureOut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78737A-C7D3-442A-AFE8-1CF91FF3DD6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13985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7D608A-C0FA-4788-A927-5F90AD02E4F9}" type="datetimeFigureOut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C5C25B8-CCC7-4512-9856-68E69E98ADC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83390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584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EA0DA6-AD43-4517-AAF8-2EA42AA2B1CF}" type="slidenum">
              <a:rPr lang="tr-TR" altLang="tr-TR">
                <a:latin typeface="Calibri" panose="020F0502020204030204" pitchFamily="34" charset="0"/>
              </a:rPr>
              <a:pPr/>
              <a:t>2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D5E857-715B-47D9-86E1-EA8B6D03C4F7}" type="slidenum">
              <a:rPr lang="tr-TR" altLang="tr-TR">
                <a:latin typeface="Calibri" panose="020F0502020204030204" pitchFamily="34" charset="0"/>
              </a:rPr>
              <a:pPr/>
              <a:t>3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D2A7C0-E59B-40AD-AC61-AE0E786E7048}" type="slidenum">
              <a:rPr lang="tr-TR" altLang="tr-TR">
                <a:latin typeface="Calibri" panose="020F0502020204030204" pitchFamily="34" charset="0"/>
              </a:rPr>
              <a:pPr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791C08-2254-4D9A-AE2D-2AD89C3BAD82}" type="slidenum">
              <a:rPr lang="tr-TR" altLang="tr-TR">
                <a:latin typeface="Calibri" panose="020F0502020204030204" pitchFamily="34" charset="0"/>
              </a:rPr>
              <a:pPr/>
              <a:t>24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31BC-8D30-49C2-97AD-1A71231FE856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06D513D-ABB6-4B9E-AFE7-33883A8C70D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93153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84D-299F-4E46-A1D5-A888B16808A0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E1658-2788-4D67-9CDB-044EC93F260B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0036285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EA5C-39C4-41AD-86CB-E5BC685C83E9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A44A2-D2A1-4FFD-B314-F3CA55C77D6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30350903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263303-6D67-4BA2-9A96-171315429BB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49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850C7E-AEDA-47E5-A3C2-6F7CA685A94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792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65333-E7FA-49F5-B409-EFB70D432B6D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42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681C9C-14C1-4EA9-A5B6-F21BFAFD3EFC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02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8BA114-9C1E-4073-B9C1-8D9513BCD9CA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91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41FFBD-F1C2-46E3-A4FA-4535B5AD9268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35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6229B-993F-464C-9368-9188C8E01BC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192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AADC27-8C59-41A3-AA5C-6CCAB13F6DE6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48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5EA38-1015-4CC2-BD66-6F706D162CE9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0DFED-CB29-4036-B195-C254AF8497A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431047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F8AD8-4ACC-428A-924F-D20E655759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80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D9515F-43D5-41AF-8891-B8967ADC1857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3C121-1107-4D08-96C1-1E1D516C9C4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810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411A1-AE3E-4256-A454-608175E06351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346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6B2044-5492-4C38-8B3B-69B9D314FEB3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9806-BB79-4AC7-9708-7E61C0AA24A1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97A8B-C0DA-4C4F-B5ED-04BA690305B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071112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A8ED-D62E-4F28-B085-0280071E63EA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9115F-EA7F-458E-950F-38926CF639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9926821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4B967-E76B-4158-8165-92F0D66EFC60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A5E49-5DAE-4600-AE4C-9577A946A65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2093962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10A93-76EE-4709-A548-7294DCEECC4D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6F1-4487-48ED-9E52-7D76B0B4032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317957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69FE-6623-4C38-ADB3-0064D0E960C2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94F4DE-5D56-486D-B4CC-E68086DB32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761659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8" descr="C:\Users\atinc.atalay\Desktop\DIABGM-Oluşum\Logolar\TC-Yeni-Logo-T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44463"/>
            <a:ext cx="15097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1722-9EE6-49F1-942D-0468001CB8B7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B1DC7-506A-406C-BA80-0BD2C3EC238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7370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4B97-4396-486A-9895-AA26018570CB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22686F6-05D7-4F1A-B77E-4CF9DB7A0C3C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852994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3FBCB8-01EB-4474-9601-BAFA81291B5B}" type="datetime1">
              <a:rPr lang="tr-TR"/>
              <a:pPr>
                <a:defRPr/>
              </a:pPr>
              <a:t>12.12.2018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6695ECB1-00D4-4051-86D0-5911BD782117}" type="slidenum">
              <a:rPr lang="tr-TR" altLang="tr-TR"/>
              <a:pPr/>
              <a:t>‹#›</a:t>
            </a:fld>
            <a:endParaRPr lang="tr-TR" altLang="tr-TR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5" r:id="rId8"/>
    <p:sldLayoutId id="2147483796" r:id="rId9"/>
    <p:sldLayoutId id="2147483792" r:id="rId10"/>
    <p:sldLayoutId id="21474837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08128A-DC7F-45DA-B23E-2323875114A5}" type="slidenum">
              <a:rPr kumimoji="0" lang="tr-T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25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/>
          </p:cNvSpPr>
          <p:nvPr>
            <p:ph idx="1"/>
          </p:nvPr>
        </p:nvSpPr>
        <p:spPr>
          <a:xfrm>
            <a:off x="755650" y="3573463"/>
            <a:ext cx="7654925" cy="647700"/>
          </a:xfrm>
        </p:spPr>
        <p:txBody>
          <a:bodyPr rtlCol="0">
            <a:normAutofit/>
          </a:bodyPr>
          <a:lstStyle/>
          <a:p>
            <a:pPr algn="ctr" eaLnBrk="1" fontAlgn="auto" hangingPunct="1">
              <a:buFont typeface="Wingdings 2" pitchFamily="18" charset="2"/>
              <a:buNone/>
              <a:defRPr/>
            </a:pPr>
            <a:r>
              <a:rPr lang="tr-TR" altLang="tr-TR" sz="3600" dirty="0" smtClean="0">
                <a:solidFill>
                  <a:srgbClr val="AF220B"/>
                </a:solidFill>
                <a:latin typeface="+mj-lt"/>
                <a:cs typeface="Tahoma" pitchFamily="34" charset="0"/>
              </a:rPr>
              <a:t>VEREM HASTALIĞI</a:t>
            </a:r>
          </a:p>
        </p:txBody>
      </p:sp>
      <p:sp>
        <p:nvSpPr>
          <p:cNvPr id="3074" name="Rectangle 7"/>
          <p:cNvSpPr>
            <a:spLocks noGrp="1" noChangeArrowheads="1"/>
          </p:cNvSpPr>
          <p:nvPr>
            <p:ph type="title"/>
          </p:nvPr>
        </p:nvSpPr>
        <p:spPr>
          <a:xfrm>
            <a:off x="1619671" y="333375"/>
            <a:ext cx="5255791" cy="1511300"/>
          </a:xfrm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T.C. </a:t>
            </a: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Sağlık Bakanlığı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Halk Sağlığı Genel Müdürlüğü</a:t>
            </a:r>
            <a:b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Tüberküloz Dairesi Başkanlığı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529923" cy="158417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</p:nvPr>
        </p:nvSpPr>
        <p:spPr>
          <a:xfrm>
            <a:off x="250825" y="2133600"/>
            <a:ext cx="7777163" cy="21590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tr-TR" altLang="tr-TR" sz="2400" dirty="0" smtClean="0">
                <a:cs typeface="Arial" panose="020B0604020202020204" pitchFamily="34" charset="0"/>
              </a:rPr>
              <a:t>Hastalar tarafından;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Konuşma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0-210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Öksürme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0-3.500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damlacık,</a:t>
            </a:r>
          </a:p>
          <a:p>
            <a:pPr eaLnBrk="1" hangingPunct="1"/>
            <a:r>
              <a:rPr lang="tr-TR" altLang="tr-TR" sz="2400" b="0" dirty="0" smtClean="0">
                <a:cs typeface="Arial" panose="020B0604020202020204" pitchFamily="34" charset="0"/>
              </a:rPr>
              <a:t>Hapşırma ile </a:t>
            </a:r>
            <a:r>
              <a:rPr lang="tr-TR" altLang="tr-TR" sz="2400" b="0" dirty="0" smtClean="0">
                <a:solidFill>
                  <a:srgbClr val="FF0000"/>
                </a:solidFill>
                <a:cs typeface="Arial" panose="020B0604020202020204" pitchFamily="34" charset="0"/>
              </a:rPr>
              <a:t>4.500-1.000.000</a:t>
            </a:r>
            <a:r>
              <a:rPr lang="tr-TR" altLang="tr-TR" sz="2400" b="0" dirty="0" smtClean="0">
                <a:cs typeface="Arial" panose="020B0604020202020204" pitchFamily="34" charset="0"/>
              </a:rPr>
              <a:t> damlacık çıkarılır.</a:t>
            </a:r>
          </a:p>
          <a:p>
            <a:pPr eaLnBrk="1" hangingPunct="1"/>
            <a:endParaRPr lang="tr-TR" altLang="tr-TR" sz="2800" dirty="0" smtClean="0">
              <a:latin typeface="Perpetua" panose="02020502060401020303" pitchFamily="18" charset="0"/>
            </a:endParaRPr>
          </a:p>
        </p:txBody>
      </p:sp>
      <p:pic>
        <p:nvPicPr>
          <p:cNvPr id="14339" name="Picture 9" descr="helem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21163"/>
            <a:ext cx="439261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Yuvarlatılmış Dikdörtgen"/>
          <p:cNvSpPr>
            <a:spLocks noChangeArrowheads="1"/>
          </p:cNvSpPr>
          <p:nvPr/>
        </p:nvSpPr>
        <p:spPr bwMode="auto">
          <a:xfrm>
            <a:off x="1116013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14341" name="8 Dikdörtgen"/>
          <p:cNvSpPr>
            <a:spLocks noChangeArrowheads="1"/>
          </p:cNvSpPr>
          <p:nvPr/>
        </p:nvSpPr>
        <p:spPr bwMode="auto">
          <a:xfrm>
            <a:off x="4932363" y="4437063"/>
            <a:ext cx="39608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Hastaların öksürme ve hapşırma sırasında ağızlarını mendille kapatmaları gerekmektedir.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95288" y="1628775"/>
            <a:ext cx="8064500" cy="76200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Tedavi olmayan bir </a:t>
            </a: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 hastas</a:t>
            </a:r>
            <a:r>
              <a:rPr lang="tr-TR" altLang="tr-TR" sz="2200">
                <a:solidFill>
                  <a:srgbClr val="800000"/>
                </a:solidFill>
              </a:rPr>
              <a:t>ı </a:t>
            </a:r>
            <a:r>
              <a:rPr lang="th-TH" altLang="tr-TR" sz="2200">
                <a:solidFill>
                  <a:srgbClr val="800000"/>
                </a:solidFill>
                <a:cs typeface="Tahoma" panose="020B0604030504040204" pitchFamily="34" charset="0"/>
              </a:rPr>
              <a:t>her yıl yaklaşık 10-15 kişiyi enfekte eder</a:t>
            </a:r>
            <a:r>
              <a:rPr lang="tr-TR" altLang="tr-TR" sz="2200">
                <a:solidFill>
                  <a:srgbClr val="800000"/>
                </a:solidFill>
                <a:cs typeface="Tahoma" panose="020B0604030504040204" pitchFamily="34" charset="0"/>
              </a:rPr>
              <a:t>.</a:t>
            </a:r>
            <a:endParaRPr lang="th-TH" altLang="tr-TR" sz="2200">
              <a:solidFill>
                <a:srgbClr val="800000"/>
              </a:solidFill>
              <a:cs typeface="Tahoma" panose="020B0604030504040204" pitchFamily="34" charset="0"/>
            </a:endParaRPr>
          </a:p>
        </p:txBody>
      </p:sp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611188" y="2420938"/>
            <a:ext cx="784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ngsana New" pitchFamily="18" charset="-34"/>
              </a:rPr>
              <a:t>(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edavi olmayan dirençli bir hasta da dirençli mikropları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th-TH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bulaştırır</a:t>
            </a:r>
            <a:r>
              <a:rPr lang="tr-T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ahoma" pitchFamily="34" charset="0"/>
              </a:rPr>
              <a:t>.)</a:t>
            </a:r>
            <a:endParaRPr lang="th-TH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ngsana New" pitchFamily="18" charset="-34"/>
            </a:endParaRPr>
          </a:p>
        </p:txBody>
      </p:sp>
      <p:pic>
        <p:nvPicPr>
          <p:cNvPr id="15364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43288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2627313" y="4230688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>
              <a:latin typeface="Verdana" panose="020B0604030504040204" pitchFamily="34" charset="0"/>
            </a:endParaRPr>
          </a:p>
        </p:txBody>
      </p:sp>
      <p:pic>
        <p:nvPicPr>
          <p:cNvPr id="1536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2593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7465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1718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98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95788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1879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4672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83565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762625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1" name="Rectangle 25"/>
          <p:cNvSpPr>
            <a:spLocks noChangeArrowheads="1"/>
          </p:cNvSpPr>
          <p:nvPr/>
        </p:nvSpPr>
        <p:spPr bwMode="auto">
          <a:xfrm>
            <a:off x="468313" y="5954713"/>
            <a:ext cx="2092325" cy="4270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>
                <a:solidFill>
                  <a:srgbClr val="800000"/>
                </a:solidFill>
              </a:rPr>
              <a:t>Verem</a:t>
            </a:r>
            <a:r>
              <a:rPr lang="th-TH" altLang="tr-TR" sz="2200">
                <a:solidFill>
                  <a:srgbClr val="800000"/>
                </a:solidFill>
              </a:rPr>
              <a:t> hastası</a:t>
            </a:r>
            <a:endParaRPr lang="tr-TR" altLang="tr-TR" sz="2200">
              <a:solidFill>
                <a:srgbClr val="800000"/>
              </a:solidFill>
            </a:endParaRPr>
          </a:p>
        </p:txBody>
      </p:sp>
      <p:sp>
        <p:nvSpPr>
          <p:cNvPr id="24" name="3 Yuvarlatılmış Dikdörtgen"/>
          <p:cNvSpPr>
            <a:spLocks noChangeArrowheads="1"/>
          </p:cNvSpPr>
          <p:nvPr/>
        </p:nvSpPr>
        <p:spPr bwMode="auto">
          <a:xfrm>
            <a:off x="971550" y="404813"/>
            <a:ext cx="5932488" cy="1236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idx="1"/>
          </p:nvPr>
        </p:nvSpPr>
        <p:spPr>
          <a:xfrm>
            <a:off x="395288" y="1989138"/>
            <a:ext cx="8424862" cy="446405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Solunum yoluyla alınan verem mikrobu </a:t>
            </a:r>
            <a:r>
              <a:rPr lang="tr-TR" altLang="tr-TR" sz="2400" b="0" dirty="0" smtClean="0">
                <a:solidFill>
                  <a:srgbClr val="FF0000"/>
                </a:solidFill>
              </a:rPr>
              <a:t>verem enfeksiyonuna</a:t>
            </a:r>
            <a:r>
              <a:rPr lang="tr-TR" altLang="tr-TR" sz="2400" b="0" dirty="0" smtClean="0">
                <a:solidFill>
                  <a:schemeClr val="accent2"/>
                </a:solidFill>
              </a:rPr>
              <a:t> </a:t>
            </a:r>
            <a:r>
              <a:rPr lang="tr-TR" altLang="tr-TR" sz="2400" b="0" dirty="0" smtClean="0"/>
              <a:t>yol açar. 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smtClean="0"/>
              <a:t>Bu, bir hastalık durumu değildir. Vücutta verem basilinin sessiz durduğu ve adeta hapsedildiği bir durumdur.</a:t>
            </a:r>
          </a:p>
          <a:p>
            <a:pPr eaLnBrk="1" fontAlgn="auto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400" b="0" dirty="0" err="1" smtClean="0"/>
              <a:t>Enfekte</a:t>
            </a:r>
            <a:r>
              <a:rPr lang="tr-TR" altLang="tr-TR" sz="2400" b="0" dirty="0" smtClean="0"/>
              <a:t> olan kişilerin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 </a:t>
            </a:r>
            <a:r>
              <a:rPr lang="tr-TR" altLang="tr-TR" sz="2400" b="0" dirty="0" smtClean="0"/>
              <a:t>ilk 1-2 yıl içinde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aktif verem </a:t>
            </a:r>
            <a:r>
              <a:rPr lang="tr-TR" altLang="tr-TR" sz="2400" b="0" dirty="0" smtClean="0"/>
              <a:t>hastası olur,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 smtClean="0"/>
              <a:t>	- </a:t>
            </a:r>
            <a:r>
              <a:rPr lang="tr-TR" altLang="tr-TR" sz="2400" dirty="0" smtClean="0"/>
              <a:t>%5’inde </a:t>
            </a:r>
            <a:r>
              <a:rPr lang="tr-TR" altLang="tr-TR" sz="2400" b="0" dirty="0" smtClean="0"/>
              <a:t>2. yıldan sonra herhangi bir zamanda, vücut direncinin düştüğü durumlarda, vücutta beklemekte olan verem mikrobu çoğalarak </a:t>
            </a:r>
            <a:r>
              <a:rPr lang="tr-TR" altLang="tr-TR" sz="2400" b="0" dirty="0" smtClean="0">
                <a:solidFill>
                  <a:srgbClr val="0070C0"/>
                </a:solidFill>
              </a:rPr>
              <a:t>verem hastalığına </a:t>
            </a:r>
            <a:r>
              <a:rPr lang="tr-TR" altLang="tr-TR" sz="2400" b="0" dirty="0" smtClean="0"/>
              <a:t>yol açar.</a:t>
            </a:r>
          </a:p>
          <a:p>
            <a:pPr eaLnBrk="1" fontAlgn="auto" hangingPunct="1">
              <a:buFont typeface="Wingdings 2" pitchFamily="18" charset="2"/>
              <a:buNone/>
              <a:defRPr/>
            </a:pPr>
            <a:r>
              <a:rPr lang="tr-TR" altLang="tr-TR" sz="2400" b="0" dirty="0"/>
              <a:t>	</a:t>
            </a:r>
            <a:r>
              <a:rPr lang="tr-TR" altLang="tr-TR" sz="2400" b="0" dirty="0" smtClean="0"/>
              <a:t>- %90’ında ise verem hastalığı gelişmez; verem mikrobu vücutta sessiz olarak kalır.</a:t>
            </a:r>
          </a:p>
          <a:p>
            <a:pPr eaLnBrk="1" fontAlgn="auto" hangingPunct="1">
              <a:buFont typeface="Wingdings" pitchFamily="2" charset="2"/>
              <a:buChar char="Ø"/>
              <a:defRPr/>
            </a:pPr>
            <a:endParaRPr lang="tr-TR" altLang="tr-TR" sz="2400" dirty="0" smtClean="0">
              <a:solidFill>
                <a:srgbClr val="92D050"/>
              </a:solidFill>
            </a:endParaRPr>
          </a:p>
        </p:txBody>
      </p:sp>
      <p:sp>
        <p:nvSpPr>
          <p:cNvPr id="18435" name="3 Aşağı Ok Belirtme Çizgisi"/>
          <p:cNvSpPr>
            <a:spLocks noChangeArrowheads="1"/>
          </p:cNvSpPr>
          <p:nvPr/>
        </p:nvSpPr>
        <p:spPr bwMode="auto">
          <a:xfrm>
            <a:off x="611188" y="404813"/>
            <a:ext cx="6624637" cy="1295400"/>
          </a:xfrm>
          <a:prstGeom prst="downArrowCallout">
            <a:avLst>
              <a:gd name="adj1" fmla="val 55085"/>
              <a:gd name="adj2" fmla="val 41911"/>
              <a:gd name="adj3" fmla="val 28884"/>
              <a:gd name="adj4" fmla="val 49833"/>
            </a:avLst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endParaRPr lang="tr-TR" altLang="tr-TR" sz="3200" b="1" dirty="0">
              <a:solidFill>
                <a:srgbClr val="AF220B"/>
              </a:solidFill>
              <a:latin typeface="+mj-lt"/>
              <a:cs typeface="Arial" charset="0"/>
            </a:endParaRP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HASTALIĞI NASIL OLUŞUR?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900113" y="2133600"/>
            <a:ext cx="7704137" cy="4486275"/>
          </a:xfrm>
        </p:spPr>
        <p:txBody>
          <a:bodyPr rtlCol="0">
            <a:normAutofit fontScale="92500"/>
          </a:bodyPr>
          <a:lstStyle/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5 yaş altındaki çocuklar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Yaşlılar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HIV enfeksiyonu olan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Bağışıklığı baskılayan tedavi alan kişiler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Silikoz, </a:t>
            </a:r>
            <a:r>
              <a:rPr lang="tr-TR" altLang="tr-TR" sz="2400" b="0" dirty="0" err="1" smtClean="0"/>
              <a:t>diabetes</a:t>
            </a:r>
            <a:r>
              <a:rPr lang="tr-TR" altLang="tr-TR" sz="2400" b="0" dirty="0" smtClean="0"/>
              <a:t> </a:t>
            </a:r>
            <a:r>
              <a:rPr lang="tr-TR" altLang="tr-TR" sz="2400" b="0" dirty="0" err="1" smtClean="0"/>
              <a:t>mellitus</a:t>
            </a:r>
            <a:r>
              <a:rPr lang="tr-TR" altLang="tr-TR" sz="2400" b="0" dirty="0" smtClean="0"/>
              <a:t>, kronik böbrek yetmezliği, lösemi, </a:t>
            </a:r>
            <a:r>
              <a:rPr lang="tr-TR" altLang="tr-TR" sz="2400" b="0" dirty="0" err="1" smtClean="0"/>
              <a:t>lenfoma</a:t>
            </a:r>
            <a:r>
              <a:rPr lang="tr-TR" altLang="tr-TR" sz="2400" b="0" dirty="0" smtClean="0"/>
              <a:t> ya da baş-boyun kanserleri, akciğer kanseri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İdeal vücut ağırlığının %90’ından daha az kiloda olanlar</a:t>
            </a:r>
          </a:p>
          <a:p>
            <a:pPr marL="342900" indent="-342900" eaLnBrk="1" fontAlgn="auto" hangingPunct="1">
              <a:buFont typeface="Arial" panose="020B0604020202020204" pitchFamily="34" charset="0"/>
              <a:buChar char="•"/>
              <a:defRPr/>
            </a:pPr>
            <a:r>
              <a:rPr lang="tr-TR" altLang="tr-TR" sz="2400" b="0" dirty="0" smtClean="0"/>
              <a:t>Sigara içenler, ilaç bağımlılığı olanlar ya da alkol kullananlar</a:t>
            </a:r>
          </a:p>
        </p:txBody>
      </p:sp>
      <p:sp>
        <p:nvSpPr>
          <p:cNvPr id="19459" name="3 Yuvarlatılmış Dikdörtgen"/>
          <p:cNvSpPr>
            <a:spLocks noChangeArrowheads="1"/>
          </p:cNvSpPr>
          <p:nvPr/>
        </p:nvSpPr>
        <p:spPr bwMode="auto">
          <a:xfrm>
            <a:off x="250825" y="260350"/>
            <a:ext cx="6769100" cy="1800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r-TR" altLang="tr-TR" sz="26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2400" b="1" dirty="0">
                <a:solidFill>
                  <a:srgbClr val="C00000"/>
                </a:solidFill>
                <a:latin typeface="+mj-lt"/>
                <a:cs typeface="Arial" charset="0"/>
              </a:rPr>
              <a:t>TÜBERKÜLOZ ENFEKSİYONUNUN TÜBERKÜLOZ HASTALIĞINA DÖNÜŞMESİNİ KOLAYLAŞTIRAN DURUMLAR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4741863" y="1628775"/>
          <a:ext cx="3327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00" r="10001"/>
                      <a:stretch>
                        <a:fillRect/>
                      </a:stretch>
                    </p:blipFill>
                    <p:spPr bwMode="auto">
                      <a:xfrm>
                        <a:off x="4741863" y="1628775"/>
                        <a:ext cx="3327400" cy="249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Text Box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2205038"/>
            <a:ext cx="3898900" cy="3600450"/>
          </a:xfr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Akciğerler        :   % 60-70</a:t>
            </a:r>
          </a:p>
          <a:p>
            <a:pPr marL="273050" indent="-273050" eaLnBrk="1" fontAlgn="auto" hangingPunct="1">
              <a:buFont typeface="Wingdings 2" pitchFamily="18" charset="2"/>
              <a:buChar char=""/>
              <a:defRPr/>
            </a:pPr>
            <a:r>
              <a:rPr lang="tr-TR" altLang="tr-TR" sz="2200" smtClean="0">
                <a:solidFill>
                  <a:srgbClr val="0000FF"/>
                </a:solidFill>
                <a:cs typeface="Arial" charset="0"/>
              </a:rPr>
              <a:t>Diğer Organlar :  % 30-40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Akciğer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Lenf bezleri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Beyin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Kemikler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Böbrekler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Kalp zarı</a:t>
            </a:r>
          </a:p>
          <a:p>
            <a:pPr lvl="1" indent="-255588" eaLnBrk="1" fontAlgn="auto" hangingPunct="1">
              <a:spcAft>
                <a:spcPts val="0"/>
              </a:spcAft>
              <a:buFont typeface="Wingdings 2" pitchFamily="18" charset="2"/>
              <a:buChar char=""/>
              <a:defRPr/>
            </a:pPr>
            <a:r>
              <a:rPr lang="tr-TR" altLang="tr-TR" sz="2100" b="1" smtClean="0">
                <a:cs typeface="Arial" charset="0"/>
              </a:rPr>
              <a:t>Diğer birçok organ</a:t>
            </a:r>
          </a:p>
        </p:txBody>
      </p:sp>
      <p:pic>
        <p:nvPicPr>
          <p:cNvPr id="18436" name="Picture 10" descr="clin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49725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148263" y="4437063"/>
            <a:ext cx="12128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 b="0">
                <a:solidFill>
                  <a:schemeClr val="bg1"/>
                </a:solidFill>
              </a:rPr>
              <a:t>OMURGA</a:t>
            </a:r>
          </a:p>
        </p:txBody>
      </p:sp>
      <p:sp>
        <p:nvSpPr>
          <p:cNvPr id="20486" name="3 Yuvarlatılmış Dikdörtgen"/>
          <p:cNvSpPr>
            <a:spLocks noChangeArrowheads="1"/>
          </p:cNvSpPr>
          <p:nvPr/>
        </p:nvSpPr>
        <p:spPr bwMode="auto">
          <a:xfrm>
            <a:off x="684213" y="188913"/>
            <a:ext cx="7200900" cy="1439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HANGİ ORGANLARIMIZDA</a:t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GÖRÜLEBİLİR?</a:t>
            </a:r>
          </a:p>
        </p:txBody>
      </p:sp>
      <p:sp>
        <p:nvSpPr>
          <p:cNvPr id="14" name="13 Yuvarlatılmış Dikdörtgen"/>
          <p:cNvSpPr/>
          <p:nvPr/>
        </p:nvSpPr>
        <p:spPr>
          <a:xfrm>
            <a:off x="5003800" y="1700213"/>
            <a:ext cx="2663825" cy="10810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16" name="15 Düz Ok Bağlayıcısı"/>
          <p:cNvCxnSpPr>
            <a:stCxn id="14" idx="3"/>
            <a:endCxn id="18441" idx="1"/>
          </p:cNvCxnSpPr>
          <p:nvPr/>
        </p:nvCxnSpPr>
        <p:spPr>
          <a:xfrm flipV="1">
            <a:off x="7667625" y="2209800"/>
            <a:ext cx="279400" cy="31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16 Metin kutusu"/>
          <p:cNvSpPr txBox="1">
            <a:spLocks noChangeArrowheads="1"/>
          </p:cNvSpPr>
          <p:nvPr/>
        </p:nvSpPr>
        <p:spPr bwMode="auto">
          <a:xfrm>
            <a:off x="7947025" y="1916113"/>
            <a:ext cx="11969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  <p:sp>
        <p:nvSpPr>
          <p:cNvPr id="22" name="21 Oval"/>
          <p:cNvSpPr/>
          <p:nvPr/>
        </p:nvSpPr>
        <p:spPr>
          <a:xfrm>
            <a:off x="5795963" y="5300663"/>
            <a:ext cx="1368425" cy="12239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cxnSp>
        <p:nvCxnSpPr>
          <p:cNvPr id="24" name="23 Düz Ok Bağlayıcısı"/>
          <p:cNvCxnSpPr>
            <a:stCxn id="22" idx="6"/>
          </p:cNvCxnSpPr>
          <p:nvPr/>
        </p:nvCxnSpPr>
        <p:spPr>
          <a:xfrm flipV="1">
            <a:off x="7164388" y="5876925"/>
            <a:ext cx="936625" cy="36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24 Metin kutusu"/>
          <p:cNvSpPr txBox="1">
            <a:spLocks noChangeArrowheads="1"/>
          </p:cNvSpPr>
          <p:nvPr/>
        </p:nvSpPr>
        <p:spPr bwMode="auto">
          <a:xfrm>
            <a:off x="7956550" y="5589588"/>
            <a:ext cx="119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Hastalıklı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600">
                <a:solidFill>
                  <a:srgbClr val="FF0000"/>
                </a:solidFill>
              </a:rPr>
              <a:t>Bölge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4259263" cy="48244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2-3 haftadan uzun süren öksürük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Ateş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Gece terlemesi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İştahsızlık, kilo kaybı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Yorgunluk, halsizlik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Balgam çıkarma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Kan tükürme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Nefes darlığı</a:t>
            </a:r>
          </a:p>
          <a:p>
            <a:pPr eaLnBrk="1" fontAlgn="auto" hangingPunct="1">
              <a:defRPr/>
            </a:pPr>
            <a:r>
              <a:rPr lang="tr-TR" altLang="tr-TR" smtClean="0">
                <a:cs typeface="Arial" charset="0"/>
              </a:rPr>
              <a:t>Göğüs ve sırt ağrısı</a:t>
            </a:r>
          </a:p>
          <a:p>
            <a:pPr eaLnBrk="1" fontAlgn="auto" hangingPunct="1">
              <a:spcBef>
                <a:spcPct val="0"/>
              </a:spcBef>
              <a:buFontTx/>
              <a:buChar char="•"/>
              <a:defRPr/>
            </a:pPr>
            <a:endParaRPr lang="tr-TR" altLang="tr-TR" sz="280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09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11238" y="260350"/>
            <a:ext cx="636905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VEREM HASTALIĞININ BELİRTİLERİ NELERDİR?</a:t>
            </a:r>
          </a:p>
        </p:txBody>
      </p:sp>
      <p:pic>
        <p:nvPicPr>
          <p:cNvPr id="19460" name="Picture 9" descr="allerjik_oksuruk_bitkisel_tedav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628775"/>
            <a:ext cx="2663825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235108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3 Yuvarlatılmış Dikdörtgen"/>
          <p:cNvSpPr>
            <a:spLocks noChangeArrowheads="1"/>
          </p:cNvSpPr>
          <p:nvPr/>
        </p:nvSpPr>
        <p:spPr bwMode="auto">
          <a:xfrm>
            <a:off x="539750" y="2420938"/>
            <a:ext cx="7993063" cy="2663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 b="0"/>
              <a:t>İki-üç hafta veya daha uzun süreli öksürük şikayeti olan herkes en yakın sağlık kuruluşuna başvurmalıdır!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800" b="0"/>
          </a:p>
        </p:txBody>
      </p:sp>
      <p:sp>
        <p:nvSpPr>
          <p:cNvPr id="2" name="Metin kutusu 1"/>
          <p:cNvSpPr txBox="1"/>
          <p:nvPr/>
        </p:nvSpPr>
        <p:spPr>
          <a:xfrm>
            <a:off x="539750" y="836613"/>
            <a:ext cx="675798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</a:t>
            </a:r>
          </a:p>
          <a:p>
            <a:pPr algn="ctr">
              <a:defRPr/>
            </a:pPr>
            <a:r>
              <a:rPr 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ERKEN TANI NASIL KONULUR?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5209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149725"/>
            <a:ext cx="293846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4878388" y="6165850"/>
            <a:ext cx="3365500" cy="307975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b="0"/>
              <a:t>Balgamda verem mikrobunun görüntüsü</a:t>
            </a:r>
          </a:p>
        </p:txBody>
      </p:sp>
      <p:sp>
        <p:nvSpPr>
          <p:cNvPr id="21509" name="3 Yuvarlatılmış Dikdörtgen"/>
          <p:cNvSpPr>
            <a:spLocks noChangeArrowheads="1"/>
          </p:cNvSpPr>
          <p:nvPr/>
        </p:nvSpPr>
        <p:spPr bwMode="auto">
          <a:xfrm>
            <a:off x="539750" y="836613"/>
            <a:ext cx="6624638" cy="1008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3200">
                <a:solidFill>
                  <a:srgbClr val="C00000"/>
                </a:solidFill>
              </a:rPr>
              <a:t>VEREM HASTALIĞININ TANISI NASIL KONULUR?</a:t>
            </a:r>
          </a:p>
        </p:txBody>
      </p:sp>
      <p:sp>
        <p:nvSpPr>
          <p:cNvPr id="21510" name="3 Yuvarlatılmış Dikdörtgen"/>
          <p:cNvSpPr>
            <a:spLocks noChangeArrowheads="1"/>
          </p:cNvSpPr>
          <p:nvPr/>
        </p:nvSpPr>
        <p:spPr bwMode="auto">
          <a:xfrm>
            <a:off x="1763713" y="2060575"/>
            <a:ext cx="5903912" cy="1871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Balgamın mikroskopla incelenmesi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Balgam kültürü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400" b="0"/>
              <a:t>       Akciğer grafisi</a:t>
            </a:r>
            <a:endParaRPr lang="tr-TR" altLang="tr-TR" sz="2400" b="0">
              <a:solidFill>
                <a:srgbClr val="000099"/>
              </a:solidFill>
            </a:endParaRPr>
          </a:p>
        </p:txBody>
      </p:sp>
      <p:sp>
        <p:nvSpPr>
          <p:cNvPr id="11" name="10 Şeritli Sağ Ok"/>
          <p:cNvSpPr/>
          <p:nvPr/>
        </p:nvSpPr>
        <p:spPr>
          <a:xfrm>
            <a:off x="1979613" y="2492375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2" name="11 Şeritli Sağ Ok"/>
          <p:cNvSpPr/>
          <p:nvPr/>
        </p:nvSpPr>
        <p:spPr>
          <a:xfrm>
            <a:off x="1979613" y="2852738"/>
            <a:ext cx="431800" cy="26828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3" name="12 Şeritli Sağ Ok"/>
          <p:cNvSpPr/>
          <p:nvPr/>
        </p:nvSpPr>
        <p:spPr>
          <a:xfrm>
            <a:off x="1979613" y="3213100"/>
            <a:ext cx="431800" cy="26828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9600b378-5bfa-4dd0-bde3-630a579d90a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2365375"/>
            <a:ext cx="2249487" cy="3255963"/>
          </a:xfrm>
        </p:spPr>
      </p:pic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887413" y="1628775"/>
            <a:ext cx="7213600" cy="4000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/>
              <a:t>AKCİĞER TÜBERKÜLOZUNDA RADYOLOJİK BULGULAR</a:t>
            </a:r>
          </a:p>
        </p:txBody>
      </p:sp>
      <p:pic>
        <p:nvPicPr>
          <p:cNvPr id="22532" name="Picture 3" descr="111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3"/>
          <a:stretch>
            <a:fillRect/>
          </a:stretch>
        </p:blipFill>
        <p:spPr bwMode="auto">
          <a:xfrm>
            <a:off x="4500563" y="2205038"/>
            <a:ext cx="3048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187450" y="5805488"/>
            <a:ext cx="1835150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Normal akciğer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716463" y="5876925"/>
            <a:ext cx="1878012" cy="36988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/>
              <a:t>Veremli akciğer</a:t>
            </a:r>
          </a:p>
        </p:txBody>
      </p:sp>
      <p:sp>
        <p:nvSpPr>
          <p:cNvPr id="24583" name="3 Yuvarlatılmış Dikdörtgen"/>
          <p:cNvSpPr>
            <a:spLocks noChangeArrowheads="1"/>
          </p:cNvSpPr>
          <p:nvPr/>
        </p:nvSpPr>
        <p:spPr bwMode="auto">
          <a:xfrm>
            <a:off x="1116013" y="260350"/>
            <a:ext cx="5832475" cy="1081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TANISI</a:t>
            </a:r>
          </a:p>
        </p:txBody>
      </p:sp>
      <p:sp>
        <p:nvSpPr>
          <p:cNvPr id="13" name="12 Oval"/>
          <p:cNvSpPr/>
          <p:nvPr/>
        </p:nvSpPr>
        <p:spPr>
          <a:xfrm>
            <a:off x="4500563" y="2349500"/>
            <a:ext cx="1511300" cy="1366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6011863" y="3644900"/>
            <a:ext cx="1512887" cy="1368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>
            <a:spLocks noGrp="1" noChangeArrowheads="1"/>
          </p:cNvSpPr>
          <p:nvPr>
            <p:ph idx="1"/>
          </p:nvPr>
        </p:nvSpPr>
        <p:spPr>
          <a:xfrm>
            <a:off x="3582988" y="2335212"/>
            <a:ext cx="5041900" cy="3186021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Bugün var olan ilaçlarla verem hastalarının hemen hemen hepsi başarı  ile tedavi edilebilmektedir.</a:t>
            </a:r>
          </a:p>
          <a:p>
            <a:pPr eaLnBrk="1" fontAlgn="auto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tr-TR" altLang="tr-TR" sz="2400" b="0" dirty="0" smtClean="0">
              <a:cs typeface="Arial" charset="0"/>
            </a:endParaRP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tr-TR" altLang="tr-TR" sz="2400" b="0" dirty="0" smtClean="0">
                <a:cs typeface="Arial" charset="0"/>
              </a:rPr>
              <a:t>Ülkemizde verem ilaçları Sağlık Bakanlığı tarafından </a:t>
            </a:r>
            <a:r>
              <a:rPr lang="tr-TR" altLang="tr-TR" sz="2400" b="0" dirty="0" smtClean="0">
                <a:solidFill>
                  <a:srgbClr val="C00000"/>
                </a:solidFill>
                <a:cs typeface="Arial" charset="0"/>
              </a:rPr>
              <a:t>ücretsiz</a:t>
            </a:r>
            <a:r>
              <a:rPr lang="tr-TR" altLang="tr-TR" sz="2400" b="0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tr-TR" altLang="tr-TR" sz="2400" b="0" dirty="0" smtClean="0">
                <a:cs typeface="Arial" charset="0"/>
              </a:rPr>
              <a:t>olarak verilmektedir.</a:t>
            </a:r>
          </a:p>
          <a:p>
            <a:pPr eaLnBrk="1" fontAlgn="auto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tr-TR" altLang="tr-TR" sz="2800" dirty="0" smtClean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3555" name="Picture 6" descr="Picture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86050"/>
            <a:ext cx="316865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3 Yuvarlatılmış Dikdörtgen"/>
          <p:cNvSpPr>
            <a:spLocks noChangeArrowheads="1"/>
          </p:cNvSpPr>
          <p:nvPr/>
        </p:nvSpPr>
        <p:spPr bwMode="auto">
          <a:xfrm>
            <a:off x="827088" y="549275"/>
            <a:ext cx="6337300" cy="1223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 TEDAVİ</a:t>
            </a:r>
            <a:b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EDİLEBİLİR Mİ?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Yuvarlatılmış Dikdörtgen"/>
          <p:cNvSpPr>
            <a:spLocks noChangeArrowheads="1"/>
          </p:cNvSpPr>
          <p:nvPr/>
        </p:nvSpPr>
        <p:spPr bwMode="auto">
          <a:xfrm>
            <a:off x="833438" y="2133600"/>
            <a:ext cx="7699375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Verem hastalığı, verem mikrobunun solunum yolu ile alınmasıyla oluşan bulaşıcı  bir hastalıktır.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 dirty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 dirty="0"/>
              <a:t>En sık akciğerleri olmak üzere tüm organları tutabilir (Lenf bezleri, kemik, böbrek, beyin vb.).</a:t>
            </a:r>
          </a:p>
          <a:p>
            <a:pPr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tr-TR" altLang="tr-TR" sz="2400" b="0" dirty="0"/>
          </a:p>
        </p:txBody>
      </p:sp>
      <p:sp>
        <p:nvSpPr>
          <p:cNvPr id="5123" name="3 Yuvarlatılmış Dikdörtgen"/>
          <p:cNvSpPr>
            <a:spLocks noChangeArrowheads="1"/>
          </p:cNvSpPr>
          <p:nvPr/>
        </p:nvSpPr>
        <p:spPr bwMode="auto">
          <a:xfrm>
            <a:off x="1042988" y="6921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AF220B"/>
                </a:solidFill>
                <a:latin typeface="+mj-lt"/>
                <a:cs typeface="Arial" charset="0"/>
              </a:rPr>
              <a:t>VEREM (TÜBERKÜLOZ) NEDİR?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250825" y="333375"/>
            <a:ext cx="6840538" cy="15700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HASTALIĞININ TEDAVİSİ</a:t>
            </a:r>
          </a:p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NASIL YAPILIR?</a:t>
            </a:r>
          </a:p>
        </p:txBody>
      </p:sp>
      <p:pic>
        <p:nvPicPr>
          <p:cNvPr id="24579" name="Picture 8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21163"/>
            <a:ext cx="3048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3 Yuvarlatılmış Dikdörtgen"/>
          <p:cNvSpPr>
            <a:spLocks noChangeArrowheads="1"/>
          </p:cNvSpPr>
          <p:nvPr/>
        </p:nvSpPr>
        <p:spPr bwMode="auto">
          <a:xfrm>
            <a:off x="250825" y="1916113"/>
            <a:ext cx="8424863" cy="21605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Dört veya beş ilaçla 6-9 ay süre ile tedavi verilmektedir.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düzenli kullanılması esastır.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endParaRPr lang="tr-TR" altLang="tr-TR" sz="2400" b="0"/>
          </a:p>
          <a:p>
            <a:pPr eaLnBrk="1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Tx/>
              <a:buChar char="•"/>
            </a:pPr>
            <a:r>
              <a:rPr lang="tr-TR" altLang="tr-TR" sz="2400" b="0"/>
              <a:t>İlaçların bir gün bile aksatılmaması gereklidir.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400" b="0">
              <a:solidFill>
                <a:srgbClr val="AE1202"/>
              </a:solidFill>
            </a:endParaRPr>
          </a:p>
        </p:txBody>
      </p:sp>
      <p:pic>
        <p:nvPicPr>
          <p:cNvPr id="24581" name="Picture 4" descr="DSC036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238625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igur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60800"/>
            <a:ext cx="3527425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468313" y="260350"/>
            <a:ext cx="6696075" cy="12239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DOĞRUDAN GÖZETİMLİ TEDAVİ</a:t>
            </a:r>
          </a:p>
        </p:txBody>
      </p:sp>
      <p:sp>
        <p:nvSpPr>
          <p:cNvPr id="50181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53425" cy="1631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b="1" dirty="0">
                <a:latin typeface="Arial" charset="0"/>
                <a:cs typeface="Arial" charset="0"/>
              </a:rPr>
              <a:t>Doğrudan Gözetimli Tedavi (DGT) </a:t>
            </a:r>
            <a:r>
              <a:rPr lang="tr-TR" sz="2000" dirty="0">
                <a:latin typeface="Arial" charset="0"/>
                <a:cs typeface="Arial" charset="0"/>
              </a:rPr>
              <a:t>tüberkülozlu hastaların her doz ilacının her gün bir sağlık çalışanı veya eğitilmiş bir gönüllü tarafından hastaya verilmesi ve bu durumun kaydedilmesidir.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tr-TR" sz="2000" dirty="0">
                <a:latin typeface="Arial" charset="0"/>
                <a:cs typeface="Arial" charset="0"/>
              </a:rPr>
              <a:t>Dünya Sağlık Örgütü tarafından da önerilen DGT, ülkemizde 2006 yılından beri uygulanmaktadır.</a:t>
            </a:r>
            <a:endParaRPr lang="tr-TR" sz="2000" b="1" dirty="0">
              <a:solidFill>
                <a:srgbClr val="0000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auto">
          <a:xfrm>
            <a:off x="468313" y="6092825"/>
            <a:ext cx="3743325" cy="304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400">
                <a:latin typeface="Verdana" panose="020B0604030504040204" pitchFamily="34" charset="0"/>
              </a:rPr>
              <a:t>Doğrudan Gözetimli Tedavi paketi</a:t>
            </a:r>
            <a:endParaRPr lang="tr-TR" altLang="tr-TR" sz="1400">
              <a:latin typeface="Verdana" panose="020B0604030504040204" pitchFamily="34" charset="0"/>
            </a:endParaRPr>
          </a:p>
        </p:txBody>
      </p:sp>
      <p:pic>
        <p:nvPicPr>
          <p:cNvPr id="25606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95700"/>
            <a:ext cx="2087562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3 Yuvarlatılmış Dikdörtgen"/>
          <p:cNvSpPr>
            <a:spLocks noChangeArrowheads="1"/>
          </p:cNvSpPr>
          <p:nvPr/>
        </p:nvSpPr>
        <p:spPr bwMode="auto">
          <a:xfrm>
            <a:off x="539750" y="476250"/>
            <a:ext cx="6697663" cy="10080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DİRENÇLİ VEREM HASTALIĞI NEDİR?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755650" y="1706563"/>
            <a:ext cx="7848600" cy="1938337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Verem hastaları ilaçlarını düzenli olarak ve yeterli süre </a:t>
            </a: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(6-9 ay)</a:t>
            </a:r>
            <a:r>
              <a:rPr lang="tr-TR" altLang="tr-TR" sz="2000" dirty="0">
                <a:latin typeface="Arial" charset="0"/>
                <a:cs typeface="Arial" charset="0"/>
              </a:rPr>
              <a:t> kullanmazlarsa verem mikropları ilaçlara direnç kazanabilir.</a:t>
            </a: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000" dirty="0">
              <a:latin typeface="Arial" charset="0"/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Wingdings" pitchFamily="2" charset="2"/>
              <a:buChar char="Ø"/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Dirençli verem hastalarının tedavisi daha uzun sürmekte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    (18-24 ay),</a:t>
            </a:r>
            <a:r>
              <a:rPr lang="tr-TR" altLang="tr-TR" sz="2000" dirty="0">
                <a:latin typeface="Arial" charset="0"/>
                <a:cs typeface="Arial" charset="0"/>
              </a:rPr>
              <a:t> daha fazla ilaç kullanılmakta ve bazen hasta        </a:t>
            </a:r>
          </a:p>
          <a:p>
            <a:pPr eaLnBrk="1" hangingPunct="1">
              <a:buClr>
                <a:srgbClr val="AC0E34"/>
              </a:buClr>
              <a:defRPr/>
            </a:pPr>
            <a:r>
              <a:rPr lang="tr-TR" altLang="tr-TR" sz="2000" dirty="0">
                <a:latin typeface="Arial" charset="0"/>
                <a:cs typeface="Arial" charset="0"/>
              </a:rPr>
              <a:t>     kaybedilebilmektedir.</a:t>
            </a:r>
          </a:p>
        </p:txBody>
      </p: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1403350" y="5876925"/>
            <a:ext cx="26638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olmayan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 poşeti 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4975225" y="5876925"/>
            <a:ext cx="2549525" cy="431800"/>
          </a:xfrm>
          <a:prstGeom prst="rect">
            <a:avLst/>
          </a:prstGeom>
          <a:solidFill>
            <a:srgbClr val="FDEE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100">
                <a:latin typeface="Verdana" panose="020B0604030504040204" pitchFamily="34" charset="0"/>
              </a:rPr>
              <a:t>İ</a:t>
            </a:r>
            <a:r>
              <a:rPr lang="es-ES" altLang="tr-TR" sz="1100">
                <a:latin typeface="Verdana" panose="020B0604030504040204" pitchFamily="34" charset="0"/>
              </a:rPr>
              <a:t>laç direnci olan hastanın </a:t>
            </a:r>
            <a:endParaRPr lang="tr-TR" altLang="tr-TR" sz="1100"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100">
                <a:latin typeface="Verdana" panose="020B0604030504040204" pitchFamily="34" charset="0"/>
              </a:rPr>
              <a:t>bir günlük ilaç</a:t>
            </a:r>
            <a:r>
              <a:rPr lang="tr-TR" altLang="tr-TR" sz="1100">
                <a:latin typeface="Verdana" panose="020B0604030504040204" pitchFamily="34" charset="0"/>
              </a:rPr>
              <a:t>ları</a:t>
            </a:r>
            <a:endParaRPr lang="es-ES" altLang="tr-TR" sz="1100">
              <a:latin typeface="Verdana" panose="020B0604030504040204" pitchFamily="34" charset="0"/>
            </a:endParaRPr>
          </a:p>
        </p:txBody>
      </p:sp>
      <p:pic>
        <p:nvPicPr>
          <p:cNvPr id="26630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933825"/>
            <a:ext cx="17287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C:\Users\funda.baykal\Desktop\HASTA REHBERİ BASIM-2015\FOTO SON\sağ taraf ilaç y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19538"/>
            <a:ext cx="24193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7" descr="Z"/>
          <p:cNvSpPr>
            <a:spLocks noChangeAspect="1" noChangeArrowheads="1"/>
          </p:cNvSpPr>
          <p:nvPr/>
        </p:nvSpPr>
        <p:spPr bwMode="auto">
          <a:xfrm>
            <a:off x="63500" y="-26988"/>
            <a:ext cx="24003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1800" b="0"/>
          </a:p>
        </p:txBody>
      </p:sp>
      <p:sp>
        <p:nvSpPr>
          <p:cNvPr id="25603" name="3 Yuvarlatılmış Dikdörtgen"/>
          <p:cNvSpPr>
            <a:spLocks noChangeArrowheads="1"/>
          </p:cNvSpPr>
          <p:nvPr/>
        </p:nvSpPr>
        <p:spPr bwMode="auto">
          <a:xfrm>
            <a:off x="323850" y="333375"/>
            <a:ext cx="6769100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000" b="1" dirty="0" smtClean="0">
                <a:solidFill>
                  <a:srgbClr val="C00000"/>
                </a:solidFill>
                <a:latin typeface="+mj-lt"/>
                <a:cs typeface="Arial" charset="0"/>
              </a:rPr>
              <a:t>VEREM HASTALARININ YAKINLARI NE YAPMALIDIR?</a:t>
            </a:r>
          </a:p>
        </p:txBody>
      </p:sp>
      <p:sp>
        <p:nvSpPr>
          <p:cNvPr id="27652" name="3 Yuvarlatılmış Dikdörtgen"/>
          <p:cNvSpPr>
            <a:spLocks noChangeArrowheads="1"/>
          </p:cNvSpPr>
          <p:nvPr/>
        </p:nvSpPr>
        <p:spPr bwMode="auto">
          <a:xfrm>
            <a:off x="563563" y="1844675"/>
            <a:ext cx="8135937" cy="4752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Hastanın yakınları, özellikle de aynı evde birlikte yaşayanlar mutlaka verem birimlerine (verem savaşı dispanserleri) başvurarak muayene olmalıdır.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yakınlarının taramaları  dispanserlerde ücretsiz olarak yapılmaktadır.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Temaslı muayenesi sonucunda hasta olduğu tespit edilenler tedavi edilir.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B10931"/>
              </a:buClr>
              <a:buFont typeface="Wingdings" panose="05000000000000000000" pitchFamily="2" charset="2"/>
              <a:buChar char="Ø"/>
            </a:pPr>
            <a:r>
              <a:rPr lang="tr-TR" altLang="tr-TR" sz="2200" b="0"/>
              <a:t>Hasta olmayan fakat verem olma riski taşıyan kişilere koruyucu tedavi verilir.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05000"/>
            <a:ext cx="259238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1888"/>
            <a:ext cx="1512888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238125" y="5734050"/>
            <a:ext cx="4356100" cy="338138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tr-TR" sz="1600" b="0"/>
              <a:t>Tüberkülin deri testi uygulanması</a:t>
            </a:r>
            <a:r>
              <a:rPr lang="tr-TR" altLang="tr-TR" sz="1600" b="0"/>
              <a:t> ve okunuşu</a:t>
            </a:r>
            <a:r>
              <a:rPr lang="es-ES" altLang="tr-TR" sz="1600" b="0"/>
              <a:t> 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250825" y="6237288"/>
            <a:ext cx="4140200" cy="284162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tr-TR" altLang="tr-TR" sz="1200" b="0"/>
              <a:t>Kaynak: </a:t>
            </a:r>
            <a:r>
              <a:rPr lang="en-US" altLang="tr-TR" sz="1200" b="0"/>
              <a:t>Self-Study Modules on Tuberculosis, CDC, 2010</a:t>
            </a:r>
            <a:endParaRPr lang="tr-TR" altLang="tr-TR" sz="1200" b="0"/>
          </a:p>
        </p:txBody>
      </p:sp>
      <p:sp>
        <p:nvSpPr>
          <p:cNvPr id="30726" name="3 Yuvarlatılmış Dikdörtgen"/>
          <p:cNvSpPr>
            <a:spLocks noChangeArrowheads="1"/>
          </p:cNvSpPr>
          <p:nvPr/>
        </p:nvSpPr>
        <p:spPr bwMode="auto">
          <a:xfrm>
            <a:off x="755650" y="331788"/>
            <a:ext cx="6192838" cy="13684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VEREM HASTASININ TEMASLILARININ </a:t>
            </a:r>
            <a: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/>
            </a:r>
            <a:br>
              <a:rPr lang="tr-TR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</a:br>
            <a:r>
              <a:rPr lang="es-ES" altLang="tr-TR" sz="3000" b="1" dirty="0">
                <a:solidFill>
                  <a:srgbClr val="C00000"/>
                </a:solidFill>
                <a:latin typeface="+mj-lt"/>
                <a:cs typeface="Arial" charset="0"/>
              </a:rPr>
              <a:t>TARAMASI NASIL YAPILIR? </a:t>
            </a:r>
            <a:endParaRPr lang="tr-TR" altLang="tr-TR" sz="3000" b="1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6631" name="3 Yuvarlatılmış Dikdörtgen"/>
          <p:cNvSpPr>
            <a:spLocks noChangeArrowheads="1"/>
          </p:cNvSpPr>
          <p:nvPr/>
        </p:nvSpPr>
        <p:spPr bwMode="auto">
          <a:xfrm>
            <a:off x="4427538" y="1773238"/>
            <a:ext cx="4392612" cy="39592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Şikayetleri</a:t>
            </a:r>
            <a:r>
              <a:rPr lang="es-ES" altLang="tr-TR" sz="2400" dirty="0" smtClean="0">
                <a:cs typeface="Arial" charset="0"/>
              </a:rPr>
              <a:t> olup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olmadığı </a:t>
            </a:r>
            <a:r>
              <a:rPr lang="tr-TR" altLang="tr-TR" sz="2400" dirty="0" smtClean="0">
                <a:cs typeface="Arial" charset="0"/>
              </a:rPr>
              <a:t> </a:t>
            </a:r>
            <a:r>
              <a:rPr lang="es-ES" altLang="tr-TR" sz="2400" dirty="0" smtClean="0">
                <a:cs typeface="Arial" charset="0"/>
              </a:rPr>
              <a:t>yönünde sorgulanır</a:t>
            </a:r>
            <a:r>
              <a:rPr lang="tr-TR" altLang="tr-TR" sz="2400" dirty="0" smtClean="0">
                <a:cs typeface="Arial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buClr>
                <a:srgbClr val="C00000"/>
              </a:buClr>
              <a:buSzTx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A</a:t>
            </a:r>
            <a:r>
              <a:rPr lang="es-ES" altLang="tr-TR" sz="2400" dirty="0" smtClean="0">
                <a:cs typeface="Arial" charset="0"/>
              </a:rPr>
              <a:t>kciğer filmleri çekili</a:t>
            </a:r>
            <a:r>
              <a:rPr lang="tr-TR" altLang="tr-TR" sz="2400" dirty="0" smtClean="0">
                <a:cs typeface="Arial" charset="0"/>
              </a:rPr>
              <a:t>r.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endParaRPr lang="tr-TR" altLang="tr-TR" sz="2400" dirty="0" smtClean="0">
              <a:cs typeface="Arial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SzTx/>
              <a:buFont typeface="Wingdings" pitchFamily="2" charset="2"/>
              <a:buChar char="Ø"/>
              <a:defRPr/>
            </a:pPr>
            <a:r>
              <a:rPr lang="tr-TR" altLang="tr-TR" sz="2400" dirty="0" smtClean="0">
                <a:cs typeface="Arial" charset="0"/>
              </a:rPr>
              <a:t>T</a:t>
            </a:r>
            <a:r>
              <a:rPr lang="es-ES" altLang="tr-TR" sz="2400" dirty="0" smtClean="0">
                <a:cs typeface="Arial" charset="0"/>
              </a:rPr>
              <a:t>überkülin deri testi yapılır</a:t>
            </a:r>
            <a:r>
              <a:rPr lang="tr-TR" altLang="tr-TR" sz="2400" dirty="0" smtClean="0">
                <a:cs typeface="Arial" charset="0"/>
              </a:rPr>
              <a:t>.</a:t>
            </a:r>
            <a:r>
              <a:rPr lang="es-ES" altLang="tr-TR" sz="2400" dirty="0" smtClean="0">
                <a:cs typeface="Arial" charset="0"/>
              </a:rPr>
              <a:t> </a:t>
            </a:r>
            <a:endParaRPr lang="tr-TR" altLang="tr-TR" sz="2400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tr-TR" sz="1600" b="1" i="1" dirty="0" smtClean="0">
                <a:cs typeface="Arial" charset="0"/>
              </a:rPr>
              <a:t>Ön kola yapılan bu test 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(</a:t>
            </a:r>
            <a:r>
              <a:rPr lang="es-ES" altLang="tr-TR" sz="1600" b="1" i="1" dirty="0" smtClean="0">
                <a:cs typeface="Arial" charset="0"/>
              </a:rPr>
              <a:t>PPD</a:t>
            </a:r>
            <a:r>
              <a:rPr lang="tr-TR" altLang="tr-TR" sz="1600" b="1" i="1" dirty="0" smtClean="0">
                <a:cs typeface="Arial" charset="0"/>
              </a:rPr>
              <a:t>/TDT</a:t>
            </a:r>
            <a:r>
              <a:rPr lang="es-ES" altLang="tr-TR" sz="1600" b="1" i="1" dirty="0" smtClean="0">
                <a:cs typeface="Arial" charset="0"/>
              </a:rPr>
              <a:t>) 48-72 saat sonra</a:t>
            </a:r>
            <a:endParaRPr lang="tr-TR" altLang="tr-TR" sz="1600" b="1" i="1" dirty="0" smtClean="0">
              <a:cs typeface="Arial" charset="0"/>
            </a:endParaRPr>
          </a:p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1600" b="1" i="1" dirty="0" smtClean="0">
                <a:cs typeface="Arial" charset="0"/>
              </a:rPr>
              <a:t>d</a:t>
            </a:r>
            <a:r>
              <a:rPr lang="es-ES" altLang="tr-TR" sz="1600" b="1" i="1" dirty="0" smtClean="0">
                <a:cs typeface="Arial" charset="0"/>
              </a:rPr>
              <a:t>eğerlendirilir</a:t>
            </a:r>
            <a:r>
              <a:rPr lang="tr-TR" altLang="tr-TR" sz="1600" b="1" i="1" dirty="0" smtClean="0"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74478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3 Yuvarlatılmış Dikdörtgen"/>
          <p:cNvSpPr>
            <a:spLocks noChangeArrowheads="1"/>
          </p:cNvSpPr>
          <p:nvPr/>
        </p:nvSpPr>
        <p:spPr bwMode="auto">
          <a:xfrm>
            <a:off x="468313" y="547688"/>
            <a:ext cx="6335712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NASIL KORUNABİLİRİZ?</a:t>
            </a:r>
          </a:p>
        </p:txBody>
      </p:sp>
      <p:sp>
        <p:nvSpPr>
          <p:cNvPr id="29700" name="3 Yuvarlatılmış Dikdörtgen"/>
          <p:cNvSpPr>
            <a:spLocks noChangeArrowheads="1"/>
          </p:cNvSpPr>
          <p:nvPr/>
        </p:nvSpPr>
        <p:spPr bwMode="auto">
          <a:xfrm>
            <a:off x="250825" y="1844675"/>
            <a:ext cx="4968875" cy="44640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200" b="0"/>
              <a:t>    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tr-TR" altLang="tr-TR" sz="22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Bir toplumun veremden korunmasının en etkili yolu verem hastalarının </a:t>
            </a:r>
            <a:r>
              <a:rPr lang="tr-TR" altLang="tr-TR" sz="2400" b="0">
                <a:solidFill>
                  <a:srgbClr val="FF0000"/>
                </a:solidFill>
              </a:rPr>
              <a:t>erken teşhisi </a:t>
            </a:r>
            <a:r>
              <a:rPr lang="tr-TR" altLang="tr-TR" sz="2400" b="0"/>
              <a:t>ve başarılı tedavisidir.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" panose="05000000000000000000" pitchFamily="2" charset="2"/>
              <a:buChar char="Ø"/>
            </a:pPr>
            <a:r>
              <a:rPr lang="tr-TR" altLang="tr-TR" sz="2400" b="0"/>
              <a:t>Verem aşısı (BCG) çocukları  verem hastalığından korur. Ülkemizde doğumdan sonra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AC0E34"/>
              </a:buClr>
              <a:buFont typeface="Wingdings 2" panose="05020102010507070707" pitchFamily="18" charset="2"/>
              <a:buNone/>
            </a:pPr>
            <a:r>
              <a:rPr lang="tr-TR" altLang="tr-TR" sz="2400" b="0">
                <a:solidFill>
                  <a:srgbClr val="FF0000"/>
                </a:solidFill>
              </a:rPr>
              <a:t>2. ayını </a:t>
            </a:r>
            <a:r>
              <a:rPr lang="tr-TR" altLang="tr-TR" sz="2400" b="0"/>
              <a:t>dolduran bebeklere yapılmaktadır.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Yuvarlatılmış Dikdörtgen"/>
          <p:cNvSpPr>
            <a:spLocks noChangeArrowheads="1"/>
          </p:cNvSpPr>
          <p:nvPr/>
        </p:nvSpPr>
        <p:spPr bwMode="auto">
          <a:xfrm>
            <a:off x="684213" y="693738"/>
            <a:ext cx="6696075" cy="1295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bIns="91440" anchor="b"/>
          <a:lstStyle/>
          <a:p>
            <a:pPr algn="ctr" eaLnBrk="1" hangingPunct="1">
              <a:defRPr/>
            </a:pPr>
            <a:r>
              <a:rPr lang="tr-TR" altLang="tr-TR" sz="3200" b="1" dirty="0">
                <a:solidFill>
                  <a:srgbClr val="C00000"/>
                </a:solidFill>
                <a:latin typeface="+mj-lt"/>
                <a:cs typeface="Arial" charset="0"/>
              </a:rPr>
              <a:t>VEREM HASTALIĞINDAN KORUNMA</a:t>
            </a:r>
          </a:p>
        </p:txBody>
      </p:sp>
      <p:sp>
        <p:nvSpPr>
          <p:cNvPr id="30723" name="3 Yuvarlatılmış Dikdörtgen"/>
          <p:cNvSpPr>
            <a:spLocks noChangeArrowheads="1"/>
          </p:cNvSpPr>
          <p:nvPr/>
        </p:nvSpPr>
        <p:spPr bwMode="auto">
          <a:xfrm>
            <a:off x="755650" y="2492375"/>
            <a:ext cx="7704138" cy="2736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91440" anchor="b"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Mikrop çıkaran hasta ile aynı evdekiler, özellikle   çocuklar için </a:t>
            </a:r>
            <a:r>
              <a:rPr lang="tr-TR" altLang="tr-TR" sz="2400" b="0">
                <a:solidFill>
                  <a:srgbClr val="CC3300"/>
                </a:solidFill>
              </a:rPr>
              <a:t>koruyucu tedavi</a:t>
            </a:r>
            <a:r>
              <a:rPr lang="tr-TR" altLang="tr-TR" sz="2400" b="0"/>
              <a:t> verilir.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tedavide tek ilaç (İzoniyazid) kullanılır.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altLang="tr-TR" sz="2400" b="0"/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altLang="tr-TR" sz="2400" b="0"/>
              <a:t>Koruyucu tedavi süresi genellikle </a:t>
            </a:r>
            <a:r>
              <a:rPr lang="tr-TR" altLang="tr-TR" sz="2400" b="0">
                <a:solidFill>
                  <a:srgbClr val="AE1202"/>
                </a:solidFill>
              </a:rPr>
              <a:t>6 aydır.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2" descr="cati-pencere-uygulamalari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2409825"/>
            <a:ext cx="3810000" cy="3106738"/>
          </a:xfrm>
        </p:spPr>
      </p:pic>
      <p:sp>
        <p:nvSpPr>
          <p:cNvPr id="29699" name="Rectangle 5"/>
          <p:cNvSpPr>
            <a:spLocks noGrp="1"/>
          </p:cNvSpPr>
          <p:nvPr>
            <p:ph type="body" sz="half" idx="2"/>
          </p:nvPr>
        </p:nvSpPr>
        <p:spPr>
          <a:xfrm>
            <a:off x="323850" y="2062163"/>
            <a:ext cx="4391025" cy="4175125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Tüberküloz hastalarının bulunduğu ortamları havalandırmak, bu ortamlara temiz hava sağlamak, havadaki bulaştırıcı damlacıkları seyreltir, bulaşma olasılığını azaltır.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Odanın güneş görmesi, ortamdaki basilleri öldürür.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tr-TR" sz="2200" b="0" dirty="0" smtClean="0"/>
              <a:t>Hastanın en azından balgamda mikrop çıkarmayana kadar ayrı bir odada kalması uygundur.</a:t>
            </a:r>
          </a:p>
          <a:p>
            <a:pPr eaLnBrk="1" fontAlgn="auto" hangingPunct="1">
              <a:defRPr/>
            </a:pPr>
            <a:endParaRPr lang="tr-TR" altLang="tr-TR" sz="2200" dirty="0" smtClean="0">
              <a:latin typeface="Perpetua" pitchFamily="18" charset="0"/>
            </a:endParaRPr>
          </a:p>
        </p:txBody>
      </p:sp>
      <p:sp>
        <p:nvSpPr>
          <p:cNvPr id="33794" name="Rectangle 4"/>
          <p:cNvSpPr>
            <a:spLocks noGrp="1"/>
          </p:cNvSpPr>
          <p:nvPr>
            <p:ph type="title"/>
          </p:nvPr>
        </p:nvSpPr>
        <p:spPr>
          <a:xfrm>
            <a:off x="611188" y="485775"/>
            <a:ext cx="64087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tr-TR" sz="3200" b="1" dirty="0" smtClean="0">
                <a:solidFill>
                  <a:srgbClr val="C00000"/>
                </a:solidFill>
                <a:cs typeface="Arial" charset="0"/>
              </a:rPr>
              <a:t>EVDE KORUNMA ÖNLEMLERİ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2132013"/>
            <a:ext cx="6192838" cy="3960812"/>
          </a:xfrm>
        </p:spPr>
        <p:txBody>
          <a:bodyPr rtlCol="0">
            <a:normAutofit/>
          </a:bodyPr>
          <a:lstStyle/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Aksırırken, öksürürken mutlaka ağızlarını mendille veya kol ile kapatmalıdır.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Öksürük ve aksırık sonrasında eller yıkanmalıdır.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>
                <a:solidFill>
                  <a:srgbClr val="0000FF"/>
                </a:solidFill>
              </a:rPr>
              <a:t>Bulaştırıcı dönemdeki </a:t>
            </a:r>
            <a:r>
              <a:rPr lang="tr-TR" altLang="ko-KR" sz="2400" b="0" dirty="0" smtClean="0"/>
              <a:t>verem hastaları kapalı ortamlarda, başka insanlarla birlikteyken maske kullanmalıdır.</a:t>
            </a:r>
          </a:p>
          <a:p>
            <a:pPr eaLnBrk="1" fontAlgn="auto" hangingPunct="1"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tr-TR" altLang="ko-KR" sz="2400" b="0" dirty="0" smtClean="0"/>
              <a:t>İlaçlarını düzenli ve eksiksiz olarak kullanmalıdır.</a:t>
            </a:r>
            <a:endParaRPr lang="tr-TR" altLang="tr-TR" sz="2400" b="0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6696075" cy="12954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VEREM HASTALARI ÇEVRESİNDEKİ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İNSANLARI HASTALIKTAN</a:t>
            </a:r>
            <a:b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</a:br>
            <a:r>
              <a:rPr lang="tr-TR" altLang="ko-KR" sz="3000" b="1" dirty="0" smtClean="0">
                <a:solidFill>
                  <a:srgbClr val="C00000"/>
                </a:solidFill>
                <a:cs typeface="Tahoma" pitchFamily="34" charset="0"/>
              </a:rPr>
              <a:t>NASIL KORUYABİLİR?</a:t>
            </a:r>
            <a:endParaRPr lang="tr-TR" altLang="tr-TR" sz="3000" b="1" dirty="0" smtClean="0">
              <a:solidFill>
                <a:srgbClr val="C00000"/>
              </a:solidFill>
              <a:cs typeface="Tahoma" pitchFamily="34" charset="0"/>
            </a:endParaRPr>
          </a:p>
        </p:txBody>
      </p:sp>
      <p:pic>
        <p:nvPicPr>
          <p:cNvPr id="32772" name="Picture 5" descr="maske kullan¦-n¦-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221163"/>
            <a:ext cx="235108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828800"/>
            <a:ext cx="1790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3 Yuvarlatılmış Dikdörtgen"/>
          <p:cNvSpPr>
            <a:spLocks noChangeArrowheads="1"/>
          </p:cNvSpPr>
          <p:nvPr/>
        </p:nvSpPr>
        <p:spPr bwMode="auto">
          <a:xfrm>
            <a:off x="899592" y="1916832"/>
            <a:ext cx="7416824" cy="4032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Ellerinizi 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Sık Sık </a:t>
            </a:r>
            <a:r>
              <a:rPr lang="tr-TR" altLang="tr-TR" sz="2400" b="1" i="1" dirty="0" err="1" smtClean="0">
                <a:solidFill>
                  <a:srgbClr val="0000FF"/>
                </a:solidFill>
                <a:latin typeface="Arial" charset="0"/>
                <a:cs typeface="Arial" charset="0"/>
              </a:rPr>
              <a:t>SabunlaYıkayın</a:t>
            </a: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Sigara İçmeyin, Yanınızda İçilmesine İzin Vermeyin!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Düzenli ve Dengeli Beslenin!</a:t>
            </a:r>
          </a:p>
          <a:p>
            <a:pPr marL="285750" indent="-285750" algn="ctr">
              <a:buClr>
                <a:srgbClr val="AC0E34"/>
              </a:buClr>
              <a:buFont typeface="Wingdings" pitchFamily="2" charset="2"/>
              <a:buChar char="Ø"/>
              <a:defRPr/>
            </a:pPr>
            <a:endParaRPr lang="tr-TR" altLang="tr-TR" sz="2400" b="1" i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algn="ctr">
              <a:buClr>
                <a:srgbClr val="AC0E34"/>
              </a:buClr>
              <a:defRPr/>
            </a:pPr>
            <a:r>
              <a:rPr lang="tr-TR" altLang="tr-TR" sz="2400" b="1" i="1" dirty="0">
                <a:solidFill>
                  <a:srgbClr val="0000FF"/>
                </a:solidFill>
                <a:latin typeface="Arial" charset="0"/>
                <a:cs typeface="Arial" charset="0"/>
              </a:rPr>
              <a:t>İlaçlarınızı Düzenli Kullanın!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Yuvarlatılmış Dikdörtgen"/>
          <p:cNvSpPr>
            <a:spLocks noChangeArrowheads="1"/>
          </p:cNvSpPr>
          <p:nvPr/>
        </p:nvSpPr>
        <p:spPr bwMode="auto">
          <a:xfrm>
            <a:off x="611188" y="188913"/>
            <a:ext cx="6553200" cy="1955800"/>
          </a:xfrm>
          <a:prstGeom prst="roundRect">
            <a:avLst>
              <a:gd name="adj" fmla="val 16667"/>
            </a:avLst>
          </a:prstGeom>
          <a:noFill/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>
                <a:solidFill>
                  <a:schemeClr val="accent1"/>
                </a:solidFill>
              </a:rPr>
              <a:t> </a:t>
            </a: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HALA ÖNEMLİ BİR </a:t>
            </a:r>
            <a:br>
              <a:rPr lang="tr-TR" sz="3200" b="1" dirty="0">
                <a:solidFill>
                  <a:srgbClr val="AF220B"/>
                </a:solidFill>
                <a:latin typeface="+mj-lt"/>
              </a:rPr>
            </a:br>
            <a:r>
              <a:rPr lang="tr-TR" sz="3200" b="1" dirty="0">
                <a:solidFill>
                  <a:srgbClr val="AF220B"/>
                </a:solidFill>
                <a:latin typeface="+mj-lt"/>
              </a:rPr>
              <a:t> SORUN MUDUR? 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  <p:sp>
        <p:nvSpPr>
          <p:cNvPr id="7171" name="3 Yuvarlatılmış Dikdörtgen"/>
          <p:cNvSpPr>
            <a:spLocks noChangeArrowheads="1"/>
          </p:cNvSpPr>
          <p:nvPr/>
        </p:nvSpPr>
        <p:spPr bwMode="auto">
          <a:xfrm>
            <a:off x="1258888" y="2349500"/>
            <a:ext cx="6769100" cy="28797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4000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 typeface="Wingdings 2" panose="05020102010507070707" pitchFamily="18" charset="2"/>
              <a:buNone/>
            </a:pPr>
            <a:r>
              <a:rPr lang="tr-TR" altLang="tr-TR" sz="3200" dirty="0">
                <a:solidFill>
                  <a:srgbClr val="0070C0"/>
                </a:solidFill>
              </a:rPr>
              <a:t>Verem Dünyada ve Ülkemizde Önemli Bir Halk Sağlığı  Sorunu Olmaya Devam Etmektedir!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Başlık 3"/>
          <p:cNvSpPr>
            <a:spLocks noGrp="1"/>
          </p:cNvSpPr>
          <p:nvPr>
            <p:ph type="title"/>
          </p:nvPr>
        </p:nvSpPr>
        <p:spPr>
          <a:xfrm>
            <a:off x="971600" y="1412776"/>
            <a:ext cx="7653536" cy="864096"/>
          </a:xfrm>
        </p:spPr>
        <p:txBody>
          <a:bodyPr/>
          <a:lstStyle/>
          <a:p>
            <a:r>
              <a:rPr lang="tr-TR" altLang="tr-TR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HEDEFİMİZ VEREMSİZ BİR TÜRKİYE!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448272" cy="253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kdörtgen 1"/>
          <p:cNvSpPr>
            <a:spLocks noChangeArrowheads="1"/>
          </p:cNvSpPr>
          <p:nvPr/>
        </p:nvSpPr>
        <p:spPr bwMode="auto">
          <a:xfrm>
            <a:off x="1187450" y="1989138"/>
            <a:ext cx="6624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Dünyada her yıl yaklaşık 10 milyon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 yeni verem hastası ortaya çıkmakta,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1,5 milyon insan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2800">
                <a:solidFill>
                  <a:srgbClr val="000099"/>
                </a:solidFill>
              </a:rPr>
              <a:t>veremden ölmektedir.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4 Dikdörtgen"/>
          <p:cNvSpPr>
            <a:spLocks noChangeArrowheads="1"/>
          </p:cNvSpPr>
          <p:nvPr/>
        </p:nvSpPr>
        <p:spPr bwMode="auto">
          <a:xfrm>
            <a:off x="468313" y="2141538"/>
            <a:ext cx="813593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 dirty="0"/>
              <a:t>Dünya nüfusunun </a:t>
            </a:r>
            <a:r>
              <a:rPr lang="tr-TR" altLang="tr-TR" sz="2400" dirty="0" smtClean="0"/>
              <a:t>dörtte </a:t>
            </a:r>
            <a:r>
              <a:rPr lang="tr-TR" altLang="tr-TR" sz="2400" dirty="0"/>
              <a:t>biri verem basili ile </a:t>
            </a:r>
            <a:r>
              <a:rPr lang="tr-TR" altLang="tr-TR" sz="2400" dirty="0" err="1"/>
              <a:t>enfektedir</a:t>
            </a:r>
            <a:r>
              <a:rPr lang="tr-TR" altLang="tr-TR" sz="2400" dirty="0"/>
              <a:t> </a:t>
            </a:r>
            <a:r>
              <a:rPr lang="tr-TR" altLang="tr-TR" sz="2400" dirty="0" smtClean="0"/>
              <a:t>(vücuduna </a:t>
            </a:r>
            <a:r>
              <a:rPr lang="tr-TR" altLang="tr-TR" sz="2400" dirty="0"/>
              <a:t>verem mikrobu yerleşmiştir).</a:t>
            </a:r>
          </a:p>
        </p:txBody>
      </p:sp>
      <p:sp>
        <p:nvSpPr>
          <p:cNvPr id="9219" name="24 Dikdörtgen"/>
          <p:cNvSpPr>
            <a:spLocks noChangeArrowheads="1"/>
          </p:cNvSpPr>
          <p:nvPr/>
        </p:nvSpPr>
        <p:spPr bwMode="auto">
          <a:xfrm>
            <a:off x="484188" y="4076700"/>
            <a:ext cx="8135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tr-TR" altLang="tr-TR" sz="2400"/>
              <a:t>Verem basili ile enfekte olanların %10’unun yaşamlarının bir  döneminde verem hastası olma ihtimali vardır.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476090" y="2204864"/>
            <a:ext cx="4163616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Toplam TB olgu sayısı: 12.046</a:t>
            </a: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/>
          </p:nvPr>
        </p:nvGraphicFramePr>
        <p:xfrm>
          <a:off x="5216770" y="3213100"/>
          <a:ext cx="2659673" cy="1152526"/>
        </p:xfrm>
        <a:graphic>
          <a:graphicData uri="http://schemas.openxmlformats.org/drawingml/2006/table">
            <a:tbl>
              <a:tblPr/>
              <a:tblGrid>
                <a:gridCol w="88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Erkek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6.953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%57,7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Kadın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5.093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%42,3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roup 56"/>
          <p:cNvGraphicFramePr>
            <a:graphicFrameLocks noGrp="1"/>
          </p:cNvGraphicFramePr>
          <p:nvPr>
            <p:extLst/>
          </p:nvPr>
        </p:nvGraphicFramePr>
        <p:xfrm>
          <a:off x="1751930" y="5084763"/>
          <a:ext cx="5134708" cy="1008062"/>
        </p:xfrm>
        <a:graphic>
          <a:graphicData uri="http://schemas.openxmlformats.org/drawingml/2006/table">
            <a:tbl>
              <a:tblPr/>
              <a:tblGrid>
                <a:gridCol w="2631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tüberkülozu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7.968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%66,1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Akciğer dışı tüberküloz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4.078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%33,9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Group 31"/>
          <p:cNvGraphicFramePr>
            <a:graphicFrameLocks noGrp="1"/>
          </p:cNvGraphicFramePr>
          <p:nvPr>
            <p:extLst/>
          </p:nvPr>
        </p:nvGraphicFramePr>
        <p:xfrm>
          <a:off x="364881" y="3212976"/>
          <a:ext cx="4466493" cy="1149474"/>
        </p:xfrm>
        <a:graphic>
          <a:graphicData uri="http://schemas.openxmlformats.org/drawingml/2006/table">
            <a:tbl>
              <a:tblPr/>
              <a:tblGrid>
                <a:gridCol w="2374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75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54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Yeni olgu 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11.101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%92,2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9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altLang="tr-T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Önceden tedavi görmüş olgu</a:t>
                      </a:r>
                      <a:endParaRPr kumimoji="0" lang="tr-TR" altLang="tr-T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2542" marR="112542" marT="45774" marB="457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945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%7,8</a:t>
                      </a:r>
                    </a:p>
                  </a:txBody>
                  <a:tcPr marL="8792" marR="8792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959665" y="692696"/>
            <a:ext cx="69792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Türkiye’de 2017 Yılında Kayıt Edilen TB Hastaları</a:t>
            </a:r>
          </a:p>
        </p:txBody>
      </p:sp>
      <p:sp>
        <p:nvSpPr>
          <p:cNvPr id="13" name="5 Metin kutusu"/>
          <p:cNvSpPr txBox="1">
            <a:spLocks noChangeArrowheads="1"/>
          </p:cNvSpPr>
          <p:nvPr/>
        </p:nvSpPr>
        <p:spPr bwMode="auto">
          <a:xfrm>
            <a:off x="6119446" y="6550026"/>
            <a:ext cx="2391508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tr-T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Tüberküloz Daire Başkanlığı</a:t>
            </a:r>
            <a:endParaRPr kumimoji="0" lang="tr-TR" altLang="tr-T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B8A6B1-2D4B-46E3-947D-D6DC16FFEC9F}" type="slidenum">
              <a:rPr kumimoji="0" lang="tr-T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66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1619250" y="511175"/>
            <a:ext cx="5689600" cy="584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3200" b="1" dirty="0" smtClean="0">
                <a:solidFill>
                  <a:srgbClr val="AF220B"/>
                </a:solidFill>
                <a:latin typeface="+mj-lt"/>
              </a:rPr>
              <a:t>TÜRKİYE’DE VEREM</a:t>
            </a:r>
          </a:p>
        </p:txBody>
      </p:sp>
      <p:graphicFrame>
        <p:nvGraphicFramePr>
          <p:cNvPr id="5" name="Grafik 4"/>
          <p:cNvGraphicFramePr>
            <a:graphicFrameLocks/>
          </p:cNvGraphicFramePr>
          <p:nvPr>
            <p:extLst/>
          </p:nvPr>
        </p:nvGraphicFramePr>
        <p:xfrm>
          <a:off x="1247775" y="1403498"/>
          <a:ext cx="7369752" cy="47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Picture17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062163"/>
            <a:ext cx="3386137" cy="2643187"/>
          </a:xfrm>
        </p:spPr>
      </p:pic>
      <p:sp>
        <p:nvSpPr>
          <p:cNvPr id="2" name="3 Yuvarlatılmış Dikdörtgen"/>
          <p:cNvSpPr>
            <a:spLocks noGrp="1" noChangeArrowheads="1"/>
          </p:cNvSpPr>
          <p:nvPr>
            <p:ph type="title"/>
          </p:nvPr>
        </p:nvSpPr>
        <p:spPr>
          <a:xfrm>
            <a:off x="1066800" y="590550"/>
            <a:ext cx="5916613" cy="966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0" algn="ctr">
            <a:rou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 smtClean="0">
                <a:solidFill>
                  <a:srgbClr val="AF220B"/>
                </a:solidFill>
                <a:cs typeface="Arial" charset="0"/>
              </a:rPr>
              <a:t>VEREM MİKROBUNUN ÖZELLİKLERİ</a:t>
            </a:r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4284663" y="4797425"/>
            <a:ext cx="3744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Verem mikrobunun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elektron mikroskobundaki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</a:rPr>
              <a:t>görünümü</a:t>
            </a:r>
          </a:p>
        </p:txBody>
      </p:sp>
      <p:sp>
        <p:nvSpPr>
          <p:cNvPr id="4" name="3 Yuvarlatılmış Dikdörtgen"/>
          <p:cNvSpPr/>
          <p:nvPr/>
        </p:nvSpPr>
        <p:spPr>
          <a:xfrm>
            <a:off x="468313" y="1773238"/>
            <a:ext cx="3598862" cy="467995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mikrobu, güneş görmeyen ortamlarda havada uzun süre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canlı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kalabilir.</a:t>
            </a: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000099"/>
              </a:solidFill>
              <a:cs typeface="Arial" charset="0"/>
            </a:endParaRPr>
          </a:p>
          <a:p>
            <a:pPr marL="342900" indent="-342900" eaLnBrk="1" hangingPunct="1">
              <a:buClr>
                <a:srgbClr val="AC0E34"/>
              </a:buClr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000099"/>
                </a:solidFill>
                <a:cs typeface="Arial" charset="0"/>
              </a:rPr>
              <a:t>Güneşten gelen ultraviyole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ışınları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verem </a:t>
            </a:r>
            <a:r>
              <a:rPr lang="tr-TR" sz="2400" dirty="0" smtClean="0">
                <a:solidFill>
                  <a:srgbClr val="000099"/>
                </a:solidFill>
                <a:cs typeface="Arial" charset="0"/>
              </a:rPr>
              <a:t>mikrobunu kısa </a:t>
            </a:r>
            <a:r>
              <a:rPr lang="tr-TR" sz="2400" dirty="0">
                <a:solidFill>
                  <a:srgbClr val="000099"/>
                </a:solidFill>
                <a:cs typeface="Arial" charset="0"/>
              </a:rPr>
              <a:t>sürede öldürür.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Yuvarlatılmış Dikdörtgen"/>
          <p:cNvSpPr>
            <a:spLocks noGrp="1" noChangeArrowheads="1"/>
          </p:cNvSpPr>
          <p:nvPr>
            <p:ph idx="1"/>
          </p:nvPr>
        </p:nvSpPr>
        <p:spPr>
          <a:xfrm>
            <a:off x="1196975" y="1922463"/>
            <a:ext cx="7207250" cy="1843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Verem, </a:t>
            </a:r>
            <a:r>
              <a:rPr lang="tr-TR" altLang="tr-TR" sz="2200" smtClean="0">
                <a:solidFill>
                  <a:srgbClr val="FF3300"/>
                </a:solidFill>
                <a:cs typeface="Arial" panose="020B0604020202020204" pitchFamily="34" charset="0"/>
              </a:rPr>
              <a:t>tedavi görmemiş veya düzenli tedavi görmeyen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 hastaların aksırma, öksürme ve  konuşmaları sırasında havaya yayılan mikropların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200" smtClean="0">
                <a:solidFill>
                  <a:srgbClr val="FF0000"/>
                </a:solidFill>
                <a:cs typeface="Arial" panose="020B0604020202020204" pitchFamily="34" charset="0"/>
              </a:rPr>
              <a:t>solunum yoluyla alınması </a:t>
            </a:r>
            <a:r>
              <a:rPr lang="tr-TR" altLang="tr-TR" sz="2200" smtClean="0">
                <a:solidFill>
                  <a:srgbClr val="000099"/>
                </a:solidFill>
                <a:cs typeface="Arial" panose="020B0604020202020204" pitchFamily="34" charset="0"/>
              </a:rPr>
              <a:t>ile bulaşır.</a:t>
            </a:r>
          </a:p>
        </p:txBody>
      </p:sp>
      <p:pic>
        <p:nvPicPr>
          <p:cNvPr id="1331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76700"/>
            <a:ext cx="4392612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3 Yuvarlatılmış Dikdörtgen"/>
          <p:cNvSpPr>
            <a:spLocks noChangeArrowheads="1"/>
          </p:cNvSpPr>
          <p:nvPr/>
        </p:nvSpPr>
        <p:spPr bwMode="auto">
          <a:xfrm>
            <a:off x="1042988" y="476250"/>
            <a:ext cx="5932487" cy="1236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40005" algn="ctr">
            <a:noFill/>
            <a:round/>
            <a:headEnd/>
            <a:tailEnd/>
          </a:ln>
        </p:spPr>
        <p:txBody>
          <a:bodyPr bIns="9144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b="1" dirty="0">
                <a:solidFill>
                  <a:srgbClr val="AF220B"/>
                </a:solidFill>
                <a:latin typeface="+mj-lt"/>
              </a:rPr>
              <a:t>VEREM HASTALIĞI NASIL BULAŞIR?</a:t>
            </a:r>
            <a:endParaRPr lang="tr-TR" sz="3200" b="1" dirty="0">
              <a:solidFill>
                <a:srgbClr val="AF220B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el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em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arsayılan Tasarım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Varsayılan Tasarım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1874</TotalTime>
  <Words>974</Words>
  <Application>Microsoft Office PowerPoint</Application>
  <PresentationFormat>Ekran Gösterisi (4:3)</PresentationFormat>
  <Paragraphs>201</Paragraphs>
  <Slides>30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46" baseType="lpstr">
      <vt:lpstr>Angsana New</vt:lpstr>
      <vt:lpstr>Arial</vt:lpstr>
      <vt:lpstr>Arial Black</vt:lpstr>
      <vt:lpstr>Berlin Sans FB</vt:lpstr>
      <vt:lpstr>Calibri</vt:lpstr>
      <vt:lpstr>돋움</vt:lpstr>
      <vt:lpstr>HY견고딕</vt:lpstr>
      <vt:lpstr>Perpetua</vt:lpstr>
      <vt:lpstr>Tahoma</vt:lpstr>
      <vt:lpstr>Times New Roman</vt:lpstr>
      <vt:lpstr>Verdana</vt:lpstr>
      <vt:lpstr>Wingdings</vt:lpstr>
      <vt:lpstr>Wingdings 2</vt:lpstr>
      <vt:lpstr>Temel</vt:lpstr>
      <vt:lpstr>Varsayılan Tasarım</vt:lpstr>
      <vt:lpstr>Slide</vt:lpstr>
      <vt:lpstr>T.C. Sağlık Bakanlığı Halk Sağlığı Genel Müdürlüğü Tüberküloz Dairesi Başkanlığı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MİKROBUNUN ÖZELLİKLERİ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VEREM HASTALIĞININ BELİRTİLERİ NELERDİR?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EVDE KORUNMA ÖNLEMLERİ</vt:lpstr>
      <vt:lpstr>VEREM HASTALARI ÇEVRESİNDEKİ İNSANLARI HASTALIKTAN NASIL KORUYABİLİR?</vt:lpstr>
      <vt:lpstr>PowerPoint Sunusu</vt:lpstr>
      <vt:lpstr>HEDEFİMİZ VEREMSİZ BİR TÜRKİYE!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Ayla NAVDAR</cp:lastModifiedBy>
  <cp:revision>541</cp:revision>
  <cp:lastPrinted>2015-12-14T11:44:02Z</cp:lastPrinted>
  <dcterms:created xsi:type="dcterms:W3CDTF">2011-11-11T12:01:31Z</dcterms:created>
  <dcterms:modified xsi:type="dcterms:W3CDTF">2018-12-12T04:59:56Z</dcterms:modified>
</cp:coreProperties>
</file>